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321" r:id="rId3"/>
    <p:sldId id="311" r:id="rId4"/>
    <p:sldId id="27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3" r:id="rId22"/>
    <p:sldId id="319" r:id="rId23"/>
    <p:sldId id="274" r:id="rId24"/>
    <p:sldId id="276" r:id="rId25"/>
    <p:sldId id="275" r:id="rId26"/>
    <p:sldId id="316" r:id="rId27"/>
    <p:sldId id="317" r:id="rId28"/>
    <p:sldId id="314" r:id="rId29"/>
    <p:sldId id="299" r:id="rId30"/>
    <p:sldId id="318" r:id="rId31"/>
    <p:sldId id="277" r:id="rId32"/>
    <p:sldId id="320" r:id="rId33"/>
    <p:sldId id="279" r:id="rId34"/>
    <p:sldId id="293" r:id="rId35"/>
    <p:sldId id="294" r:id="rId36"/>
    <p:sldId id="305" r:id="rId37"/>
    <p:sldId id="304" r:id="rId38"/>
    <p:sldId id="300" r:id="rId39"/>
    <p:sldId id="307" r:id="rId40"/>
    <p:sldId id="306" r:id="rId41"/>
    <p:sldId id="301" r:id="rId42"/>
    <p:sldId id="309" r:id="rId43"/>
    <p:sldId id="310" r:id="rId44"/>
    <p:sldId id="302" r:id="rId45"/>
    <p:sldId id="303" r:id="rId46"/>
    <p:sldId id="280" r:id="rId47"/>
    <p:sldId id="308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19" d="100"/>
          <a:sy n="119" d="100"/>
        </p:scale>
        <p:origin x="1888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y lv" userId="91baea5caca42b41" providerId="LiveId" clId="{2C509587-1EEF-9646-B006-A1C3FCF0ED45}"/>
    <pc:docChg chg="undo custSel addSld delSld modSld">
      <pc:chgData name="lenny lv" userId="91baea5caca42b41" providerId="LiveId" clId="{2C509587-1EEF-9646-B006-A1C3FCF0ED45}" dt="2021-12-03T01:31:27.158" v="1999" actId="20577"/>
      <pc:docMkLst>
        <pc:docMk/>
      </pc:docMkLst>
      <pc:sldChg chg="modSp mod">
        <pc:chgData name="lenny lv" userId="91baea5caca42b41" providerId="LiveId" clId="{2C509587-1EEF-9646-B006-A1C3FCF0ED45}" dt="2021-12-01T01:25:05.128" v="1954" actId="20577"/>
        <pc:sldMkLst>
          <pc:docMk/>
          <pc:sldMk cId="1337388716" sldId="275"/>
        </pc:sldMkLst>
        <pc:spChg chg="mod">
          <ac:chgData name="lenny lv" userId="91baea5caca42b41" providerId="LiveId" clId="{2C509587-1EEF-9646-B006-A1C3FCF0ED45}" dt="2021-12-01T01:25:05.128" v="1954" actId="20577"/>
          <ac:spMkLst>
            <pc:docMk/>
            <pc:sldMk cId="1337388716" sldId="275"/>
            <ac:spMk id="3" creationId="{00000000-0000-0000-0000-000000000000}"/>
          </ac:spMkLst>
        </pc:spChg>
      </pc:sldChg>
      <pc:sldChg chg="modSp mod">
        <pc:chgData name="lenny lv" userId="91baea5caca42b41" providerId="LiveId" clId="{2C509587-1EEF-9646-B006-A1C3FCF0ED45}" dt="2021-11-18T02:37:33.432" v="553" actId="20577"/>
        <pc:sldMkLst>
          <pc:docMk/>
          <pc:sldMk cId="1109645918" sldId="277"/>
        </pc:sldMkLst>
        <pc:spChg chg="mod">
          <ac:chgData name="lenny lv" userId="91baea5caca42b41" providerId="LiveId" clId="{2C509587-1EEF-9646-B006-A1C3FCF0ED45}" dt="2021-11-18T02:37:33.432" v="553" actId="20577"/>
          <ac:spMkLst>
            <pc:docMk/>
            <pc:sldMk cId="1109645918" sldId="277"/>
            <ac:spMk id="2" creationId="{00000000-0000-0000-0000-000000000000}"/>
          </ac:spMkLst>
        </pc:spChg>
        <pc:spChg chg="mod">
          <ac:chgData name="lenny lv" userId="91baea5caca42b41" providerId="LiveId" clId="{2C509587-1EEF-9646-B006-A1C3FCF0ED45}" dt="2021-11-18T02:22:08.594" v="324" actId="20577"/>
          <ac:spMkLst>
            <pc:docMk/>
            <pc:sldMk cId="1109645918" sldId="277"/>
            <ac:spMk id="3" creationId="{00000000-0000-0000-0000-000000000000}"/>
          </ac:spMkLst>
        </pc:spChg>
      </pc:sldChg>
      <pc:sldChg chg="modSp add mod">
        <pc:chgData name="lenny lv" userId="91baea5caca42b41" providerId="LiveId" clId="{2C509587-1EEF-9646-B006-A1C3FCF0ED45}" dt="2021-12-01T01:21:30.726" v="1928" actId="207"/>
        <pc:sldMkLst>
          <pc:docMk/>
          <pc:sldMk cId="2711112473" sldId="290"/>
        </pc:sldMkLst>
        <pc:spChg chg="mod">
          <ac:chgData name="lenny lv" userId="91baea5caca42b41" providerId="LiveId" clId="{2C509587-1EEF-9646-B006-A1C3FCF0ED45}" dt="2021-12-01T01:21:30.726" v="1928" actId="207"/>
          <ac:spMkLst>
            <pc:docMk/>
            <pc:sldMk cId="2711112473" sldId="290"/>
            <ac:spMk id="3" creationId="{D54CD4BD-037A-4283-A558-4C8182448E89}"/>
          </ac:spMkLst>
        </pc:spChg>
      </pc:sldChg>
      <pc:sldChg chg="modSp mod">
        <pc:chgData name="lenny lv" userId="91baea5caca42b41" providerId="LiveId" clId="{2C509587-1EEF-9646-B006-A1C3FCF0ED45}" dt="2021-12-01T02:33:32.522" v="1975" actId="20577"/>
        <pc:sldMkLst>
          <pc:docMk/>
          <pc:sldMk cId="553980486" sldId="302"/>
        </pc:sldMkLst>
        <pc:spChg chg="mod">
          <ac:chgData name="lenny lv" userId="91baea5caca42b41" providerId="LiveId" clId="{2C509587-1EEF-9646-B006-A1C3FCF0ED45}" dt="2021-12-01T02:33:32.522" v="1975" actId="20577"/>
          <ac:spMkLst>
            <pc:docMk/>
            <pc:sldMk cId="553980486" sldId="302"/>
            <ac:spMk id="2" creationId="{00000000-0000-0000-0000-000000000000}"/>
          </ac:spMkLst>
        </pc:spChg>
      </pc:sldChg>
      <pc:sldChg chg="addSp delSp modSp mod modClrScheme chgLayout">
        <pc:chgData name="lenny lv" userId="91baea5caca42b41" providerId="LiveId" clId="{2C509587-1EEF-9646-B006-A1C3FCF0ED45}" dt="2021-12-03T01:31:27.158" v="1999" actId="20577"/>
        <pc:sldMkLst>
          <pc:docMk/>
          <pc:sldMk cId="757591364" sldId="308"/>
        </pc:sldMkLst>
        <pc:spChg chg="mod ord">
          <ac:chgData name="lenny lv" userId="91baea5caca42b41" providerId="LiveId" clId="{2C509587-1EEF-9646-B006-A1C3FCF0ED45}" dt="2021-12-03T01:31:27.158" v="1999" actId="20577"/>
          <ac:spMkLst>
            <pc:docMk/>
            <pc:sldMk cId="757591364" sldId="308"/>
            <ac:spMk id="4" creationId="{00000000-0000-0000-0000-000000000000}"/>
          </ac:spMkLst>
        </pc:spChg>
        <pc:spChg chg="mod ord">
          <ac:chgData name="lenny lv" userId="91baea5caca42b41" providerId="LiveId" clId="{2C509587-1EEF-9646-B006-A1C3FCF0ED45}" dt="2021-12-03T01:30:51.892" v="1994" actId="20577"/>
          <ac:spMkLst>
            <pc:docMk/>
            <pc:sldMk cId="757591364" sldId="308"/>
            <ac:spMk id="5" creationId="{00000000-0000-0000-0000-000000000000}"/>
          </ac:spMkLst>
        </pc:spChg>
        <pc:picChg chg="add del mod">
          <ac:chgData name="lenny lv" userId="91baea5caca42b41" providerId="LiveId" clId="{2C509587-1EEF-9646-B006-A1C3FCF0ED45}" dt="2021-11-18T02:51:36.971" v="908"/>
          <ac:picMkLst>
            <pc:docMk/>
            <pc:sldMk cId="757591364" sldId="308"/>
            <ac:picMk id="1026" creationId="{B42F614C-85EF-214B-93E4-C8D1FF3A0D1A}"/>
          </ac:picMkLst>
        </pc:picChg>
        <pc:picChg chg="add mod">
          <ac:chgData name="lenny lv" userId="91baea5caca42b41" providerId="LiveId" clId="{2C509587-1EEF-9646-B006-A1C3FCF0ED45}" dt="2021-11-18T07:02:22.899" v="1553" actId="1076"/>
          <ac:picMkLst>
            <pc:docMk/>
            <pc:sldMk cId="757591364" sldId="308"/>
            <ac:picMk id="1028" creationId="{A051E916-A62E-ED4B-AE6A-3A714CC40EA0}"/>
          </ac:picMkLst>
        </pc:picChg>
      </pc:sldChg>
      <pc:sldChg chg="modSp mod">
        <pc:chgData name="lenny lv" userId="91baea5caca42b41" providerId="LiveId" clId="{2C509587-1EEF-9646-B006-A1C3FCF0ED45}" dt="2021-11-18T02:36:11.777" v="484" actId="15"/>
        <pc:sldMkLst>
          <pc:docMk/>
          <pc:sldMk cId="3124001922" sldId="316"/>
        </pc:sldMkLst>
        <pc:spChg chg="mod">
          <ac:chgData name="lenny lv" userId="91baea5caca42b41" providerId="LiveId" clId="{2C509587-1EEF-9646-B006-A1C3FCF0ED45}" dt="2021-11-18T02:36:11.777" v="484" actId="15"/>
          <ac:spMkLst>
            <pc:docMk/>
            <pc:sldMk cId="3124001922" sldId="316"/>
            <ac:spMk id="3" creationId="{86608895-03FF-46E8-A987-36E2F257148D}"/>
          </ac:spMkLst>
        </pc:spChg>
      </pc:sldChg>
      <pc:sldChg chg="modSp mod">
        <pc:chgData name="lenny lv" userId="91baea5caca42b41" providerId="LiveId" clId="{2C509587-1EEF-9646-B006-A1C3FCF0ED45}" dt="2021-12-01T01:24:04.969" v="1953" actId="20577"/>
        <pc:sldMkLst>
          <pc:docMk/>
          <pc:sldMk cId="703992746" sldId="319"/>
        </pc:sldMkLst>
        <pc:spChg chg="mod">
          <ac:chgData name="lenny lv" userId="91baea5caca42b41" providerId="LiveId" clId="{2C509587-1EEF-9646-B006-A1C3FCF0ED45}" dt="2021-12-01T01:24:04.969" v="1953" actId="20577"/>
          <ac:spMkLst>
            <pc:docMk/>
            <pc:sldMk cId="703992746" sldId="319"/>
            <ac:spMk id="3" creationId="{AE243531-442F-704D-9132-F9D2B0AD5091}"/>
          </ac:spMkLst>
        </pc:spChg>
      </pc:sldChg>
      <pc:sldChg chg="modSp add mod">
        <pc:chgData name="lenny lv" userId="91baea5caca42b41" providerId="LiveId" clId="{2C509587-1EEF-9646-B006-A1C3FCF0ED45}" dt="2021-11-18T02:46:37.287" v="718" actId="20577"/>
        <pc:sldMkLst>
          <pc:docMk/>
          <pc:sldMk cId="823874359" sldId="320"/>
        </pc:sldMkLst>
        <pc:spChg chg="mod">
          <ac:chgData name="lenny lv" userId="91baea5caca42b41" providerId="LiveId" clId="{2C509587-1EEF-9646-B006-A1C3FCF0ED45}" dt="2021-11-18T02:37:41.473" v="562" actId="20577"/>
          <ac:spMkLst>
            <pc:docMk/>
            <pc:sldMk cId="823874359" sldId="320"/>
            <ac:spMk id="2" creationId="{76A43F92-B9EC-4B58-8D90-9A401E90CDED}"/>
          </ac:spMkLst>
        </pc:spChg>
        <pc:spChg chg="mod">
          <ac:chgData name="lenny lv" userId="91baea5caca42b41" providerId="LiveId" clId="{2C509587-1EEF-9646-B006-A1C3FCF0ED45}" dt="2021-11-18T02:46:37.287" v="718" actId="20577"/>
          <ac:spMkLst>
            <pc:docMk/>
            <pc:sldMk cId="823874359" sldId="320"/>
            <ac:spMk id="3" creationId="{87F560BA-1D01-46B7-9F85-3E5510A8074D}"/>
          </ac:spMkLst>
        </pc:spChg>
      </pc:sldChg>
      <pc:sldChg chg="addSp delSp modSp new mod modClrScheme chgLayout">
        <pc:chgData name="lenny lv" userId="91baea5caca42b41" providerId="LiveId" clId="{2C509587-1EEF-9646-B006-A1C3FCF0ED45}" dt="2021-11-24T01:53:47.439" v="1743" actId="20577"/>
        <pc:sldMkLst>
          <pc:docMk/>
          <pc:sldMk cId="3403182980" sldId="321"/>
        </pc:sldMkLst>
        <pc:spChg chg="del mod ord">
          <ac:chgData name="lenny lv" userId="91baea5caca42b41" providerId="LiveId" clId="{2C509587-1EEF-9646-B006-A1C3FCF0ED45}" dt="2021-11-24T01:53:34.590" v="1702" actId="700"/>
          <ac:spMkLst>
            <pc:docMk/>
            <pc:sldMk cId="3403182980" sldId="321"/>
            <ac:spMk id="2" creationId="{18CB3BB8-9612-5342-96D4-B9FC0D0DADC6}"/>
          </ac:spMkLst>
        </pc:spChg>
        <pc:spChg chg="del mod ord">
          <ac:chgData name="lenny lv" userId="91baea5caca42b41" providerId="LiveId" clId="{2C509587-1EEF-9646-B006-A1C3FCF0ED45}" dt="2021-11-24T01:53:34.590" v="1702" actId="700"/>
          <ac:spMkLst>
            <pc:docMk/>
            <pc:sldMk cId="3403182980" sldId="321"/>
            <ac:spMk id="3" creationId="{0D97F424-AB57-D04A-B5BB-DC8B22AE4877}"/>
          </ac:spMkLst>
        </pc:spChg>
        <pc:spChg chg="add mod ord">
          <ac:chgData name="lenny lv" userId="91baea5caca42b41" providerId="LiveId" clId="{2C509587-1EEF-9646-B006-A1C3FCF0ED45}" dt="2021-11-24T01:53:41.644" v="1726" actId="20577"/>
          <ac:spMkLst>
            <pc:docMk/>
            <pc:sldMk cId="3403182980" sldId="321"/>
            <ac:spMk id="4" creationId="{F729373F-B930-874D-9CAC-15F8D8D75BDC}"/>
          </ac:spMkLst>
        </pc:spChg>
        <pc:spChg chg="add mod ord">
          <ac:chgData name="lenny lv" userId="91baea5caca42b41" providerId="LiveId" clId="{2C509587-1EEF-9646-B006-A1C3FCF0ED45}" dt="2021-11-24T01:53:47.439" v="1743" actId="20577"/>
          <ac:spMkLst>
            <pc:docMk/>
            <pc:sldMk cId="3403182980" sldId="321"/>
            <ac:spMk id="5" creationId="{FA33F6D5-62E8-0D4B-89C5-D6D4154449EF}"/>
          </ac:spMkLst>
        </pc:spChg>
      </pc:sldChg>
    </pc:docChg>
  </pc:docChgLst>
  <pc:docChgLst>
    <pc:chgData userId="91baea5caca42b41" providerId="LiveId" clId="{AE4931E7-C706-4BDD-913E-744F9A81118D}"/>
    <pc:docChg chg="modSld">
      <pc:chgData name="" userId="91baea5caca42b41" providerId="LiveId" clId="{AE4931E7-C706-4BDD-913E-744F9A81118D}" dt="2021-11-29T07:23:23.958" v="128" actId="20577"/>
      <pc:docMkLst>
        <pc:docMk/>
      </pc:docMkLst>
      <pc:sldChg chg="modSp">
        <pc:chgData name="" userId="91baea5caca42b41" providerId="LiveId" clId="{AE4931E7-C706-4BDD-913E-744F9A81118D}" dt="2021-11-29T07:23:23.958" v="128" actId="20577"/>
        <pc:sldMkLst>
          <pc:docMk/>
          <pc:sldMk cId="757591364" sldId="308"/>
        </pc:sldMkLst>
        <pc:spChg chg="mod">
          <ac:chgData name="" userId="91baea5caca42b41" providerId="LiveId" clId="{AE4931E7-C706-4BDD-913E-744F9A81118D}" dt="2021-11-29T07:23:23.958" v="128" actId="20577"/>
          <ac:spMkLst>
            <pc:docMk/>
            <pc:sldMk cId="757591364" sldId="308"/>
            <ac:spMk id="4" creationId="{00000000-0000-0000-0000-000000000000}"/>
          </ac:spMkLst>
        </pc:spChg>
        <pc:spChg chg="mod">
          <ac:chgData name="" userId="91baea5caca42b41" providerId="LiveId" clId="{AE4931E7-C706-4BDD-913E-744F9A81118D}" dt="2021-11-29T07:22:14.606" v="94" actId="20577"/>
          <ac:spMkLst>
            <pc:docMk/>
            <pc:sldMk cId="757591364" sldId="308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E0E56-AEA9-45EB-B4A0-22D7857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 of this course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CD4BD-037A-4283-A558-4C818244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What is CS ?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zh-CN" altLang="en-US" sz="2200" dirty="0"/>
              <a:t> </a:t>
            </a:r>
            <a:r>
              <a:rPr lang="en-US" altLang="zh-CN" sz="2200" dirty="0"/>
              <a:t>1:</a:t>
            </a:r>
            <a:r>
              <a:rPr lang="zh-CN" altLang="en-US" sz="2200" dirty="0"/>
              <a:t> </a:t>
            </a:r>
            <a:r>
              <a:rPr lang="en-US" altLang="zh-CN" sz="2200" dirty="0"/>
              <a:t>what is computer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en-US" altLang="zh-CN" sz="2200" dirty="0"/>
              <a:t> 2: how is computer</a:t>
            </a:r>
            <a:r>
              <a:rPr lang="zh-CN" altLang="en-US" sz="2200" dirty="0"/>
              <a:t> </a:t>
            </a:r>
            <a:r>
              <a:rPr lang="en-US" altLang="zh-CN" sz="2200" dirty="0"/>
              <a:t>system working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en-US" altLang="zh-CN" sz="2200" dirty="0"/>
              <a:t> 3: Turing machine &amp; P vs NP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en-US" altLang="zh-CN" sz="2200" dirty="0"/>
              <a:t> 4: computational thinking &amp; algorithm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en-US" altLang="zh-CN" sz="2200" dirty="0"/>
              <a:t> 5: cloud computing</a:t>
            </a:r>
          </a:p>
          <a:p>
            <a:r>
              <a:rPr lang="en-US" altLang="zh-CN" dirty="0"/>
              <a:t>Why is CS so hot ?</a:t>
            </a:r>
          </a:p>
          <a:p>
            <a:pPr lvl="1"/>
            <a:r>
              <a:rPr lang="en-US" altLang="zh-CN" dirty="0" err="1"/>
              <a:t>Lect</a:t>
            </a:r>
            <a:r>
              <a:rPr lang="en-US" altLang="zh-CN" dirty="0"/>
              <a:t> 6:</a:t>
            </a:r>
            <a:r>
              <a:rPr lang="zh-CN" altLang="en-US" dirty="0"/>
              <a:t> </a:t>
            </a:r>
            <a:r>
              <a:rPr lang="en-US" altLang="zh-CN" dirty="0"/>
              <a:t>introduction to machine learning and AI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Lect</a:t>
            </a:r>
            <a:r>
              <a:rPr lang="en-US" altLang="zh-CN" dirty="0">
                <a:solidFill>
                  <a:srgbClr val="FF0000"/>
                </a:solidFill>
              </a:rPr>
              <a:t> 7: introduction to big data</a:t>
            </a:r>
            <a:endParaRPr lang="en-US" altLang="zh-CN" dirty="0"/>
          </a:p>
          <a:p>
            <a:pPr lvl="1"/>
            <a:r>
              <a:rPr lang="en-US" altLang="zh-CN" dirty="0" err="1"/>
              <a:t>Lect</a:t>
            </a:r>
            <a:r>
              <a:rPr lang="en-US" altLang="zh-CN" dirty="0"/>
              <a:t> 8: introduction to </a:t>
            </a:r>
            <a:r>
              <a:rPr lang="en-US" altLang="zh-CN" dirty="0" err="1"/>
              <a:t>alphaFold</a:t>
            </a:r>
            <a:r>
              <a:rPr lang="en-US" altLang="zh-CN" dirty="0"/>
              <a:t>/alphaFold2</a:t>
            </a:r>
          </a:p>
          <a:p>
            <a:r>
              <a:rPr lang="en-US" altLang="zh-CN" dirty="0"/>
              <a:t>How to learn CS ?</a:t>
            </a:r>
          </a:p>
        </p:txBody>
      </p:sp>
    </p:spTree>
    <p:extLst>
      <p:ext uri="{BB962C8B-B14F-4D97-AF65-F5344CB8AC3E}">
        <p14:creationId xmlns:p14="http://schemas.microsoft.com/office/powerpoint/2010/main" val="271111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Change the bet: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2095500" cy="2095500"/>
          </a:xfr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0" y="3429000"/>
            <a:ext cx="2095500" cy="2095500"/>
          </a:xfrm>
          <a:prstGeom prst="rect">
            <a:avLst/>
          </a:prstGeom>
        </p:spPr>
      </p:pic>
      <p:pic>
        <p:nvPicPr>
          <p:cNvPr id="1030" name="Picture 6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57" y="129620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下箭头 2"/>
          <p:cNvSpPr/>
          <p:nvPr/>
        </p:nvSpPr>
        <p:spPr>
          <a:xfrm rot="17780894">
            <a:off x="4064334" y="2056786"/>
            <a:ext cx="648072" cy="3648191"/>
          </a:xfrm>
          <a:prstGeom prst="downArrow">
            <a:avLst>
              <a:gd name="adj1" fmla="val 50000"/>
              <a:gd name="adj2" fmla="val 58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86282" y="3356992"/>
            <a:ext cx="1204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2/3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37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Argue: why not ½</a:t>
            </a:r>
            <a:r>
              <a:rPr lang="zh-CN" altLang="en-US" dirty="0"/>
              <a:t>？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2095500" cy="2095500"/>
          </a:xfr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0" y="3429000"/>
            <a:ext cx="2095500" cy="2095500"/>
          </a:xfrm>
          <a:prstGeom prst="rect">
            <a:avLst/>
          </a:prstGeom>
        </p:spPr>
      </p:pic>
      <p:pic>
        <p:nvPicPr>
          <p:cNvPr id="1030" name="Picture 6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57" y="129620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下箭头 2"/>
          <p:cNvSpPr/>
          <p:nvPr/>
        </p:nvSpPr>
        <p:spPr>
          <a:xfrm rot="17780894">
            <a:off x="4064334" y="2056786"/>
            <a:ext cx="648072" cy="3648191"/>
          </a:xfrm>
          <a:prstGeom prst="downArrow">
            <a:avLst>
              <a:gd name="adj1" fmla="val 50000"/>
              <a:gd name="adj2" fmla="val 58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02927" y="3356992"/>
            <a:ext cx="13708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½</a:t>
            </a:r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？</a:t>
            </a:r>
          </a:p>
        </p:txBody>
      </p:sp>
      <p:sp>
        <p:nvSpPr>
          <p:cNvPr id="2" name="矩形 1"/>
          <p:cNvSpPr/>
          <p:nvPr/>
        </p:nvSpPr>
        <p:spPr>
          <a:xfrm>
            <a:off x="251520" y="5295409"/>
            <a:ext cx="899653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800" b="1" cap="none" spc="0" dirty="0">
                <a:ln/>
                <a:solidFill>
                  <a:schemeClr val="accent3"/>
                </a:solidFill>
                <a:effectLst/>
              </a:rPr>
              <a:t>Coz it is not a completely new bet!</a:t>
            </a:r>
            <a:endParaRPr lang="zh-CN" altLang="en-US" sz="48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81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Another totally different solution</a:t>
            </a:r>
            <a:r>
              <a:rPr lang="zh-CN" altLang="en-US" dirty="0"/>
              <a:t>：</a:t>
            </a:r>
            <a:r>
              <a:rPr lang="en-US" altLang="zh-CN" dirty="0"/>
              <a:t>computational approach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2095500" cy="2095500"/>
          </a:xfr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0" y="3429000"/>
            <a:ext cx="2095500" cy="2095500"/>
          </a:xfrm>
          <a:prstGeom prst="rect">
            <a:avLst/>
          </a:prstGeom>
        </p:spPr>
      </p:pic>
      <p:pic>
        <p:nvPicPr>
          <p:cNvPr id="1030" name="Picture 6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57" y="129620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下箭头 2"/>
          <p:cNvSpPr/>
          <p:nvPr/>
        </p:nvSpPr>
        <p:spPr>
          <a:xfrm rot="17780894">
            <a:off x="4064334" y="2056786"/>
            <a:ext cx="648072" cy="3648191"/>
          </a:xfrm>
          <a:prstGeom prst="downArrow">
            <a:avLst>
              <a:gd name="adj1" fmla="val 50000"/>
              <a:gd name="adj2" fmla="val 58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44979" y="3356992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5214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intuitive computational solution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for (i=0; i&lt;counter; i++) {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	treasure = random() % 3; /* put the treasure */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  	choice = random() % 3; /* make a guess */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  	eliminate = 0;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  	while (eliminate==treasure || eliminate==choice)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		eliminate++;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  	change = 0;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  	while (change==choice || change==eliminate)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		change++;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  	if (choice==treasure) wins++;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  	if (change==treasure) </a:t>
            </a:r>
            <a:r>
              <a:rPr lang="en-US" altLang="zh-CN" sz="5100" b="1" dirty="0" err="1"/>
              <a:t>changeWins</a:t>
            </a:r>
            <a:r>
              <a:rPr lang="en-US" altLang="zh-CN" sz="5100" b="1" dirty="0"/>
              <a:t>++;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b="1" dirty="0"/>
              <a:t>} </a:t>
            </a:r>
            <a:r>
              <a:rPr lang="en-US" altLang="zh-CN" sz="5100" b="1" dirty="0" err="1"/>
              <a:t>printf</a:t>
            </a:r>
            <a:r>
              <a:rPr lang="en-US" altLang="zh-CN" sz="5100" b="1" dirty="0"/>
              <a:t>(“change odds=%f”, </a:t>
            </a:r>
            <a:r>
              <a:rPr lang="en-US" altLang="zh-CN" sz="5100" b="1" dirty="0" err="1"/>
              <a:t>changeWins</a:t>
            </a:r>
            <a:r>
              <a:rPr lang="en-US" altLang="zh-CN" sz="5100" b="1" dirty="0"/>
              <a:t>/counter);</a:t>
            </a:r>
          </a:p>
          <a:p>
            <a:pPr>
              <a:defRPr/>
            </a:pP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7740352" y="5229200"/>
            <a:ext cx="1184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2</a:t>
            </a:r>
            <a:r>
              <a:rPr lang="en-US" altLang="zh-CN" sz="5400" b="1" cap="none" spc="0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/3</a:t>
            </a:r>
            <a:endParaRPr lang="zh-CN" alt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89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Why the solution is correct?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457200"/>
            <a:r>
              <a:rPr lang="en-US" altLang="zh-CN" dirty="0"/>
              <a:t>Because the modeled problem = target problem</a:t>
            </a:r>
          </a:p>
          <a:p>
            <a:pPr marL="514350" indent="-457200"/>
            <a:r>
              <a:rPr lang="en-US" altLang="zh-CN" dirty="0"/>
              <a:t>Because the computation solves perfectly the modeled problem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5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爆炸形 1 3"/>
          <p:cNvSpPr/>
          <p:nvPr/>
        </p:nvSpPr>
        <p:spPr>
          <a:xfrm>
            <a:off x="2699792" y="1700808"/>
            <a:ext cx="2880320" cy="129614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real world problem</a:t>
            </a:r>
            <a:endParaRPr lang="zh-CN" altLang="en-US" dirty="0"/>
          </a:p>
        </p:txBody>
      </p:sp>
      <p:sp>
        <p:nvSpPr>
          <p:cNvPr id="5" name="缺角矩形 4"/>
          <p:cNvSpPr/>
          <p:nvPr/>
        </p:nvSpPr>
        <p:spPr>
          <a:xfrm>
            <a:off x="3203848" y="4005064"/>
            <a:ext cx="1872208" cy="720080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Modeled problem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>
          <a:xfrm>
            <a:off x="2987824" y="2996952"/>
            <a:ext cx="2304256" cy="9361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modeling</a:t>
            </a:r>
            <a:endParaRPr lang="zh-CN" altLang="en-US" dirty="0"/>
          </a:p>
        </p:txBody>
      </p:sp>
      <p:sp>
        <p:nvSpPr>
          <p:cNvPr id="7" name="上箭头 6"/>
          <p:cNvSpPr/>
          <p:nvPr/>
        </p:nvSpPr>
        <p:spPr>
          <a:xfrm>
            <a:off x="3203848" y="4797152"/>
            <a:ext cx="1800200" cy="1440160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Solving</a:t>
            </a:r>
          </a:p>
          <a:p>
            <a:pPr algn="ctr"/>
            <a:r>
              <a:rPr lang="en-US" altLang="zh-CN" dirty="0"/>
              <a:t>techs</a:t>
            </a:r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6372200" y="2996952"/>
            <a:ext cx="1584176" cy="576064"/>
          </a:xfrm>
          <a:prstGeom prst="borderCallout1">
            <a:avLst>
              <a:gd name="adj1" fmla="val 18750"/>
              <a:gd name="adj2" fmla="val -8333"/>
              <a:gd name="adj3" fmla="val 233137"/>
              <a:gd name="adj4" fmla="val -81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Math-oriented</a:t>
            </a:r>
            <a:endParaRPr lang="zh-CN" altLang="en-US" dirty="0"/>
          </a:p>
        </p:txBody>
      </p:sp>
      <p:sp>
        <p:nvSpPr>
          <p:cNvPr id="10" name="线形标注 1 9"/>
          <p:cNvSpPr/>
          <p:nvPr/>
        </p:nvSpPr>
        <p:spPr>
          <a:xfrm>
            <a:off x="6372200" y="4221088"/>
            <a:ext cx="1728192" cy="576064"/>
          </a:xfrm>
          <a:prstGeom prst="borderCallout1">
            <a:avLst>
              <a:gd name="adj1" fmla="val 18750"/>
              <a:gd name="adj2" fmla="val -8333"/>
              <a:gd name="adj3" fmla="val 25197"/>
              <a:gd name="adj4" fmla="val -73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Comp-oriented</a:t>
            </a:r>
            <a:endParaRPr lang="zh-CN" altLang="en-US" dirty="0"/>
          </a:p>
        </p:txBody>
      </p:sp>
      <p:sp>
        <p:nvSpPr>
          <p:cNvPr id="11" name="线形标注 1 10"/>
          <p:cNvSpPr/>
          <p:nvPr/>
        </p:nvSpPr>
        <p:spPr>
          <a:xfrm>
            <a:off x="6444208" y="5301208"/>
            <a:ext cx="1584176" cy="576064"/>
          </a:xfrm>
          <a:prstGeom prst="borderCallout1">
            <a:avLst>
              <a:gd name="adj1" fmla="val 18750"/>
              <a:gd name="adj2" fmla="val -8333"/>
              <a:gd name="adj3" fmla="val -157345"/>
              <a:gd name="adj4" fmla="val -86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????-oriented</a:t>
            </a: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we solve real world problems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09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爆炸形 1 3"/>
          <p:cNvSpPr/>
          <p:nvPr/>
        </p:nvSpPr>
        <p:spPr>
          <a:xfrm>
            <a:off x="827584" y="1700808"/>
            <a:ext cx="2880320" cy="129614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real world problem</a:t>
            </a:r>
            <a:endParaRPr lang="zh-CN" altLang="en-US" dirty="0"/>
          </a:p>
        </p:txBody>
      </p:sp>
      <p:sp>
        <p:nvSpPr>
          <p:cNvPr id="5" name="缺角矩形 4"/>
          <p:cNvSpPr/>
          <p:nvPr/>
        </p:nvSpPr>
        <p:spPr>
          <a:xfrm>
            <a:off x="1331640" y="4005064"/>
            <a:ext cx="1872208" cy="720080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Modeled problem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>
          <a:xfrm>
            <a:off x="1115616" y="2996952"/>
            <a:ext cx="2304256" cy="936104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modeling</a:t>
            </a:r>
            <a:endParaRPr lang="zh-CN" altLang="en-US" dirty="0"/>
          </a:p>
        </p:txBody>
      </p:sp>
      <p:sp>
        <p:nvSpPr>
          <p:cNvPr id="7" name="上箭头 6"/>
          <p:cNvSpPr/>
          <p:nvPr/>
        </p:nvSpPr>
        <p:spPr>
          <a:xfrm>
            <a:off x="1331640" y="4797152"/>
            <a:ext cx="1800200" cy="1440160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Solving</a:t>
            </a:r>
          </a:p>
          <a:p>
            <a:pPr algn="ctr"/>
            <a:r>
              <a:rPr lang="en-US" altLang="zh-CN" dirty="0"/>
              <a:t>techs</a:t>
            </a:r>
            <a:endParaRPr lang="zh-CN" altLang="en-US" dirty="0"/>
          </a:p>
        </p:txBody>
      </p:sp>
      <p:sp>
        <p:nvSpPr>
          <p:cNvPr id="10" name="线形标注 1 9"/>
          <p:cNvSpPr/>
          <p:nvPr/>
        </p:nvSpPr>
        <p:spPr>
          <a:xfrm>
            <a:off x="4968044" y="5157192"/>
            <a:ext cx="2088232" cy="432048"/>
          </a:xfrm>
          <a:prstGeom prst="borderCallout1">
            <a:avLst>
              <a:gd name="adj1" fmla="val 18750"/>
              <a:gd name="adj2" fmla="val -8333"/>
              <a:gd name="adj3" fmla="val -184330"/>
              <a:gd name="adj4" fmla="val -83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solvable-oriented</a:t>
            </a: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We usually lost </a:t>
            </a:r>
            <a:r>
              <a:rPr lang="en-US" altLang="zh-CN" dirty="0" err="1"/>
              <a:t>infor</a:t>
            </a:r>
            <a:r>
              <a:rPr lang="en-US" altLang="zh-CN" dirty="0"/>
              <a:t> when modeling</a:t>
            </a:r>
            <a:endParaRPr lang="zh-CN" altLang="en-US" dirty="0"/>
          </a:p>
        </p:txBody>
      </p:sp>
      <p:sp>
        <p:nvSpPr>
          <p:cNvPr id="3" name="不等于号 2"/>
          <p:cNvSpPr/>
          <p:nvPr/>
        </p:nvSpPr>
        <p:spPr>
          <a:xfrm>
            <a:off x="1137320" y="2996952"/>
            <a:ext cx="2066528" cy="914400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70178" y="2723436"/>
            <a:ext cx="621978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Solving out the modeled problem </a:t>
            </a:r>
          </a:p>
          <a:p>
            <a:pPr algn="ctr"/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does not mean </a:t>
            </a:r>
          </a:p>
          <a:p>
            <a:pPr algn="ctr"/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Solving out the real world problem.</a:t>
            </a:r>
            <a:endParaRPr lang="zh-CN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7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Revise that computational solution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for (i=0; i&lt;counter; i++) {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	treasure = random() % 3; /* put the treasure */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  	choice = random() % 3; /* make a guess */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  	eliminate = 0;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  	while (eliminate==treasure || eliminate==choice)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		eliminate++;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  	change = 0;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  	while (change==choice || change==eliminate)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		change++;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  	if (choice==treasure) wins++;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  	if (change==treasure) </a:t>
            </a:r>
            <a:r>
              <a:rPr lang="en-US" altLang="zh-CN" sz="5100" dirty="0" err="1">
                <a:solidFill>
                  <a:schemeClr val="bg1">
                    <a:lumMod val="75000"/>
                  </a:schemeClr>
                </a:solidFill>
              </a:rPr>
              <a:t>changeWins</a:t>
            </a: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++;</a:t>
            </a:r>
          </a:p>
          <a:p>
            <a:pPr marL="914400" indent="-914400">
              <a:buFont typeface="+mj-lt"/>
              <a:buAutoNum type="arabicPeriod"/>
              <a:defRPr/>
            </a:pP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} </a:t>
            </a:r>
            <a:r>
              <a:rPr lang="en-US" altLang="zh-CN" sz="5100" dirty="0" err="1">
                <a:solidFill>
                  <a:schemeClr val="bg1">
                    <a:lumMod val="75000"/>
                  </a:schemeClr>
                </a:solidFill>
              </a:rPr>
              <a:t>printf</a:t>
            </a: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(“change odds=%f”, </a:t>
            </a:r>
            <a:r>
              <a:rPr lang="en-US" altLang="zh-CN" sz="5100" dirty="0" err="1">
                <a:solidFill>
                  <a:schemeClr val="bg1">
                    <a:lumMod val="75000"/>
                  </a:schemeClr>
                </a:solidFill>
              </a:rPr>
              <a:t>changeWins</a:t>
            </a:r>
            <a:r>
              <a:rPr lang="en-US" altLang="zh-CN" sz="5100" dirty="0">
                <a:solidFill>
                  <a:schemeClr val="bg1">
                    <a:lumMod val="75000"/>
                  </a:schemeClr>
                </a:solidFill>
              </a:rPr>
              <a:t>/counter);</a:t>
            </a:r>
          </a:p>
          <a:p>
            <a:pPr>
              <a:defRPr/>
            </a:pP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3489" y="1700808"/>
            <a:ext cx="5669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Is this a math way?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489" y="2967335"/>
            <a:ext cx="8343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Is this an experimental way?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4073" y="4233862"/>
            <a:ext cx="8446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This is a computational way?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6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major paradigms to do science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Theory (logical reasoning)</a:t>
            </a:r>
          </a:p>
          <a:p>
            <a:r>
              <a:rPr lang="en-US" altLang="zh-CN" dirty="0"/>
              <a:t>Experiment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The 3</a:t>
            </a:r>
            <a:r>
              <a:rPr lang="en-US" altLang="zh-CN" baseline="30000" dirty="0">
                <a:solidFill>
                  <a:srgbClr val="FF0000"/>
                </a:solidFill>
              </a:rPr>
              <a:t>rd</a:t>
            </a:r>
            <a:r>
              <a:rPr lang="en-US" altLang="zh-CN" dirty="0">
                <a:solidFill>
                  <a:srgbClr val="FF0000"/>
                </a:solidFill>
              </a:rPr>
              <a:t>: Computing? Yes, I believe!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data is an emerging 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way to do</a:t>
            </a:r>
          </a:p>
          <a:p>
            <a:pPr lvl="1"/>
            <a:r>
              <a:rPr lang="en-US" altLang="zh-CN" dirty="0"/>
              <a:t>Computing based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The target to deal with</a:t>
            </a:r>
          </a:p>
          <a:p>
            <a:pPr lvl="1"/>
            <a:r>
              <a:rPr lang="en-US" altLang="zh-CN" dirty="0"/>
              <a:t>Data-&gt;big data</a:t>
            </a:r>
          </a:p>
          <a:p>
            <a:pPr lvl="1"/>
            <a:r>
              <a:rPr lang="en-US" altLang="zh-CN" dirty="0"/>
              <a:t>“White horse is not horse”</a:t>
            </a:r>
          </a:p>
          <a:p>
            <a:r>
              <a:rPr lang="en-US" altLang="zh-CN" dirty="0"/>
              <a:t>Vivid examples of Big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47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29373F-B930-874D-9CAC-15F8D8D75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Introduction to big data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A33F6D5-62E8-0D4B-89C5-D6D415444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err="1"/>
              <a:t>qiang</a:t>
            </a:r>
            <a:r>
              <a:rPr lang="en-US" altLang="zh-CN"/>
              <a:t>@suda.edu.cn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182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data?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Symbol representations of real world objects.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2699792" y="2060848"/>
            <a:ext cx="2880320" cy="129614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real world problem</a:t>
            </a:r>
            <a:endParaRPr lang="zh-CN" altLang="en-US" dirty="0"/>
          </a:p>
        </p:txBody>
      </p:sp>
      <p:sp>
        <p:nvSpPr>
          <p:cNvPr id="5" name="缺角矩形 4"/>
          <p:cNvSpPr/>
          <p:nvPr/>
        </p:nvSpPr>
        <p:spPr>
          <a:xfrm>
            <a:off x="3203848" y="4365104"/>
            <a:ext cx="1872208" cy="720080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Modeled problem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>
          <a:xfrm>
            <a:off x="2987824" y="3356992"/>
            <a:ext cx="2304256" cy="9361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modeling</a:t>
            </a:r>
            <a:endParaRPr lang="zh-CN" altLang="en-US" dirty="0"/>
          </a:p>
        </p:txBody>
      </p:sp>
      <p:sp>
        <p:nvSpPr>
          <p:cNvPr id="7" name="上箭头 6"/>
          <p:cNvSpPr/>
          <p:nvPr/>
        </p:nvSpPr>
        <p:spPr>
          <a:xfrm>
            <a:off x="3203848" y="5157192"/>
            <a:ext cx="1800200" cy="1440160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Solving</a:t>
            </a:r>
          </a:p>
          <a:p>
            <a:pPr algn="ctr"/>
            <a:r>
              <a:rPr lang="en-US" altLang="zh-CN" dirty="0"/>
              <a:t>techs</a:t>
            </a:r>
            <a:endParaRPr lang="zh-CN" altLang="en-US" dirty="0"/>
          </a:p>
        </p:txBody>
      </p:sp>
      <p:sp>
        <p:nvSpPr>
          <p:cNvPr id="8" name="线形标注 1 7"/>
          <p:cNvSpPr/>
          <p:nvPr/>
        </p:nvSpPr>
        <p:spPr>
          <a:xfrm>
            <a:off x="6516216" y="2492896"/>
            <a:ext cx="2088232" cy="432048"/>
          </a:xfrm>
          <a:prstGeom prst="borderCallout1">
            <a:avLst>
              <a:gd name="adj1" fmla="val 18750"/>
              <a:gd name="adj2" fmla="val -8333"/>
              <a:gd name="adj3" fmla="val 29959"/>
              <a:gd name="adj4" fmla="val -86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Real world objects</a:t>
            </a:r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6372200" y="4581128"/>
            <a:ext cx="1728192" cy="576064"/>
          </a:xfrm>
          <a:prstGeom prst="borderCallout1">
            <a:avLst>
              <a:gd name="adj1" fmla="val 18750"/>
              <a:gd name="adj2" fmla="val -8333"/>
              <a:gd name="adj3" fmla="val 25197"/>
              <a:gd name="adj4" fmla="val -73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6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for computational way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4876800" cy="33909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45" y="1999512"/>
            <a:ext cx="6464267" cy="4848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4911" y="1196752"/>
            <a:ext cx="7648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Do we care what is sin(x)?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9920" y="2505670"/>
            <a:ext cx="5700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No, if data is there!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17995" y="3513782"/>
            <a:ext cx="5687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nd if it </a:t>
            </a:r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tells sin(x)</a:t>
            </a:r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9993" y="4881934"/>
            <a:ext cx="8761374" cy="175432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Not even you don’t know </a:t>
            </a:r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</a:t>
            </a:r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(x),</a:t>
            </a:r>
          </a:p>
          <a:p>
            <a:pPr algn="ctr"/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but data is there!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9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31704-DDD9-F94F-BAFE-C194612C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Remember that s24 game?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43531-442F-704D-9132-F9D2B0AD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List all available correct instances</a:t>
            </a:r>
          </a:p>
          <a:p>
            <a:r>
              <a:rPr kumimoji="1" lang="en-US" altLang="zh-CN" dirty="0"/>
              <a:t>So-called algorithm is just to look up a dictionary</a:t>
            </a:r>
          </a:p>
          <a:p>
            <a:r>
              <a:rPr kumimoji="1" lang="en-US" altLang="zh-CN" dirty="0"/>
              <a:t>Data is algorithm itself ?!</a:t>
            </a:r>
          </a:p>
          <a:p>
            <a:r>
              <a:rPr kumimoji="1" lang="en-US" altLang="zh-CN" dirty="0"/>
              <a:t>But, is data enough??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992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big data: 4v model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2" y="1600200"/>
            <a:ext cx="7386856" cy="4525963"/>
          </a:xfrm>
        </p:spPr>
      </p:pic>
      <p:sp>
        <p:nvSpPr>
          <p:cNvPr id="3" name="椭圆 2"/>
          <p:cNvSpPr/>
          <p:nvPr/>
        </p:nvSpPr>
        <p:spPr>
          <a:xfrm>
            <a:off x="3635896" y="4509120"/>
            <a:ext cx="1800200" cy="1440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43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Let’s see a real world: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06081"/>
            <a:ext cx="8064896" cy="5291272"/>
          </a:xfrm>
        </p:spPr>
      </p:pic>
    </p:spTree>
    <p:extLst>
      <p:ext uri="{BB962C8B-B14F-4D97-AF65-F5344CB8AC3E}">
        <p14:creationId xmlns:p14="http://schemas.microsoft.com/office/powerpoint/2010/main" val="162391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data: big for what?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Big is not absolute in fixed scale.</a:t>
            </a:r>
          </a:p>
          <a:p>
            <a:r>
              <a:rPr lang="en-US" altLang="zh-CN" dirty="0"/>
              <a:t>Big is for comparatively speaking: </a:t>
            </a:r>
          </a:p>
          <a:p>
            <a:pPr lvl="1"/>
            <a:r>
              <a:rPr lang="en-US" altLang="zh-CN" dirty="0"/>
              <a:t>For small</a:t>
            </a:r>
          </a:p>
          <a:p>
            <a:pPr lvl="1"/>
            <a:r>
              <a:rPr lang="en-US" altLang="zh-CN" dirty="0"/>
              <a:t>For not big</a:t>
            </a:r>
          </a:p>
          <a:p>
            <a:pPr lvl="1"/>
            <a:r>
              <a:rPr lang="en-US" altLang="zh-CN" dirty="0"/>
              <a:t>Beyond the processing capacities of </a:t>
            </a:r>
            <a:r>
              <a:rPr lang="en-US" altLang="zh-CN" dirty="0">
                <a:solidFill>
                  <a:srgbClr val="FF0000"/>
                </a:solidFill>
              </a:rPr>
              <a:t>regular computers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“Big data is not data?”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“Quantitative change results in qualitative change.” But where is the tipping point?</a:t>
            </a:r>
          </a:p>
        </p:txBody>
      </p:sp>
    </p:spTree>
    <p:extLst>
      <p:ext uri="{BB962C8B-B14F-4D97-AF65-F5344CB8AC3E}">
        <p14:creationId xmlns:p14="http://schemas.microsoft.com/office/powerpoint/2010/main" val="133738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80BAE-D24D-4CD2-84EC-03657880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data, a misused hot word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08895-03FF-46E8-A987-36E2F2571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“你们平均体重比他们多增加了</a:t>
            </a:r>
            <a:r>
              <a:rPr lang="en-US" altLang="zh-CN" dirty="0"/>
              <a:t>350</a:t>
            </a:r>
            <a:r>
              <a:rPr lang="zh-CN" altLang="en-US" dirty="0"/>
              <a:t>克，每年多走了</a:t>
            </a:r>
            <a:r>
              <a:rPr lang="en-US" altLang="zh-CN" dirty="0"/>
              <a:t>13.1</a:t>
            </a:r>
            <a:r>
              <a:rPr lang="zh-CN" altLang="en-US" dirty="0"/>
              <a:t>万步，少上了</a:t>
            </a:r>
            <a:r>
              <a:rPr lang="en-US" altLang="zh-CN" dirty="0"/>
              <a:t>4</a:t>
            </a:r>
            <a:r>
              <a:rPr lang="zh-CN" altLang="en-US" dirty="0"/>
              <a:t>节课，多读了</a:t>
            </a:r>
            <a:r>
              <a:rPr lang="en-US" altLang="zh-CN" dirty="0"/>
              <a:t>1.7</a:t>
            </a:r>
            <a:r>
              <a:rPr lang="zh-CN" altLang="en-US" dirty="0"/>
              <a:t>本书，少追了</a:t>
            </a:r>
            <a:r>
              <a:rPr lang="en-US" altLang="zh-CN" dirty="0"/>
              <a:t>0.7</a:t>
            </a:r>
            <a:r>
              <a:rPr lang="zh-CN" altLang="en-US" dirty="0"/>
              <a:t>部剧，多换了</a:t>
            </a:r>
            <a:r>
              <a:rPr lang="en-US" altLang="zh-CN" dirty="0"/>
              <a:t>0.1</a:t>
            </a:r>
            <a:r>
              <a:rPr lang="zh-CN" altLang="en-US" dirty="0"/>
              <a:t>部手机，视力少下降了</a:t>
            </a:r>
            <a:r>
              <a:rPr lang="en-US" altLang="zh-CN" dirty="0"/>
              <a:t>1.4</a:t>
            </a:r>
            <a:r>
              <a:rPr lang="zh-CN" altLang="en-US" dirty="0"/>
              <a:t>度。你们多谈了</a:t>
            </a:r>
            <a:r>
              <a:rPr lang="en-US" altLang="zh-CN" dirty="0"/>
              <a:t>0.13</a:t>
            </a:r>
            <a:r>
              <a:rPr lang="zh-CN" altLang="en-US" dirty="0"/>
              <a:t>次恋爱，少失恋了</a:t>
            </a:r>
            <a:r>
              <a:rPr lang="en-US" altLang="zh-CN" dirty="0"/>
              <a:t>0.05</a:t>
            </a:r>
            <a:r>
              <a:rPr lang="zh-CN" altLang="en-US" dirty="0"/>
              <a:t>次，单身比例降低了</a:t>
            </a:r>
            <a:r>
              <a:rPr lang="en-US" altLang="zh-CN" dirty="0"/>
              <a:t>3.3</a:t>
            </a:r>
            <a:r>
              <a:rPr lang="zh-CN" altLang="en-US" dirty="0"/>
              <a:t>个百分点。</a:t>
            </a:r>
            <a:r>
              <a:rPr lang="en-US" altLang="zh-CN" dirty="0"/>
              <a:t>……</a:t>
            </a:r>
            <a:r>
              <a:rPr lang="zh-CN" altLang="en-US" dirty="0"/>
              <a:t>你们平均主动表白</a:t>
            </a:r>
            <a:r>
              <a:rPr lang="en-US" altLang="zh-CN" dirty="0"/>
              <a:t>0.5</a:t>
            </a:r>
            <a:r>
              <a:rPr lang="zh-CN" altLang="en-US" dirty="0"/>
              <a:t>次，成功</a:t>
            </a:r>
            <a:r>
              <a:rPr lang="en-US" altLang="zh-CN" dirty="0"/>
              <a:t>0.3</a:t>
            </a:r>
            <a:r>
              <a:rPr lang="zh-CN" altLang="en-US" dirty="0"/>
              <a:t>次，这</a:t>
            </a:r>
            <a:r>
              <a:rPr lang="en-US" altLang="zh-CN" dirty="0"/>
              <a:t>60%</a:t>
            </a:r>
            <a:r>
              <a:rPr lang="zh-CN" altLang="en-US" dirty="0"/>
              <a:t>的成功率似乎告诉我们苏大有真情，表白需趁早，此情犹可待，今日正当时</a:t>
            </a:r>
            <a:r>
              <a:rPr lang="en-US" altLang="zh-CN" dirty="0"/>
              <a:t>……”</a:t>
            </a:r>
          </a:p>
          <a:p>
            <a:pPr lvl="1"/>
            <a:r>
              <a:rPr lang="zh-CN" altLang="en-US" dirty="0"/>
              <a:t>熊思东校长在讲话中风趣地将今年毕业生的</a:t>
            </a:r>
            <a:r>
              <a:rPr lang="zh-CN" altLang="en-US" dirty="0">
                <a:solidFill>
                  <a:srgbClr val="FF0000"/>
                </a:solidFill>
              </a:rPr>
              <a:t>大数据分析</a:t>
            </a:r>
            <a:r>
              <a:rPr lang="zh-CN" altLang="en-US" dirty="0"/>
              <a:t>与去年做了对比，让现场气氛顿时沸腾起来。</a:t>
            </a:r>
            <a:r>
              <a:rPr lang="en-US" altLang="zh-CN" dirty="0"/>
              <a:t>----2017</a:t>
            </a:r>
            <a:r>
              <a:rPr lang="zh-CN" altLang="en-US" dirty="0"/>
              <a:t>毕业典礼</a:t>
            </a:r>
          </a:p>
        </p:txBody>
      </p:sp>
    </p:spTree>
    <p:extLst>
      <p:ext uri="{BB962C8B-B14F-4D97-AF65-F5344CB8AC3E}">
        <p14:creationId xmlns:p14="http://schemas.microsoft.com/office/powerpoint/2010/main" val="312400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竖排标题 3">
            <a:extLst>
              <a:ext uri="{FF2B5EF4-FFF2-40B4-BE49-F238E27FC236}">
                <a16:creationId xmlns:a16="http://schemas.microsoft.com/office/drawing/2014/main" id="{3C32B705-DBD7-41FA-94B0-3FC58DE203E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/>
              <a:t>Big data, a misused hot word(1)</a:t>
            </a:r>
            <a:endParaRPr lang="zh-CN" altLang="en-US" dirty="0"/>
          </a:p>
        </p:txBody>
      </p:sp>
      <p:sp>
        <p:nvSpPr>
          <p:cNvPr id="6" name="竖排文字占位符 5">
            <a:extLst>
              <a:ext uri="{FF2B5EF4-FFF2-40B4-BE49-F238E27FC236}">
                <a16:creationId xmlns:a16="http://schemas.microsoft.com/office/drawing/2014/main" id="{E927ADF9-8C76-4F6D-8CCC-ABBECE9B2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CDA3EB-5AED-4DF7-B1C2-2AE95A8CF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83" y="274638"/>
            <a:ext cx="2259132" cy="652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4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1927F-F412-4EA8-B669-CA55DDCF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data:</a:t>
            </a:r>
            <a:r>
              <a:rPr lang="zh-CN" altLang="en-US" dirty="0"/>
              <a:t> </a:t>
            </a:r>
            <a:r>
              <a:rPr lang="en-US" altLang="zh-CN" dirty="0"/>
              <a:t>a misused hot word(2)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69CCA0-F9DB-41BD-8525-021A32775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75423"/>
            <a:ext cx="7128791" cy="420184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BFC13B-4074-4D16-8EBD-B8D5C6E7C538}"/>
              </a:ext>
            </a:extLst>
          </p:cNvPr>
          <p:cNvSpPr txBox="1"/>
          <p:nvPr/>
        </p:nvSpPr>
        <p:spPr>
          <a:xfrm>
            <a:off x="1547664" y="609329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-----2019</a:t>
            </a:r>
            <a:r>
              <a:rPr lang="zh-CN" altLang="en-US" dirty="0"/>
              <a:t>苏大毕业典礼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520ABDF-40FB-41AF-BFA9-ABCAAC9FA35D}"/>
              </a:ext>
            </a:extLst>
          </p:cNvPr>
          <p:cNvCxnSpPr/>
          <p:nvPr/>
        </p:nvCxnSpPr>
        <p:spPr>
          <a:xfrm>
            <a:off x="5940152" y="2060848"/>
            <a:ext cx="172819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188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Misunderstandings about big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100TB</a:t>
            </a:r>
            <a:r>
              <a:rPr lang="zh-CN" altLang="en-US" b="1" dirty="0"/>
              <a:t>以上属于大数据</a:t>
            </a:r>
            <a:endParaRPr lang="en-US" altLang="zh-CN" b="1" dirty="0"/>
          </a:p>
          <a:p>
            <a:r>
              <a:rPr lang="zh-CN" altLang="en-US" b="1" dirty="0"/>
              <a:t>大数据需更换基础设施</a:t>
            </a:r>
            <a:endParaRPr lang="en-US" altLang="zh-CN" b="1" dirty="0"/>
          </a:p>
          <a:p>
            <a:r>
              <a:rPr lang="en-US" altLang="zh-CN" b="1" dirty="0"/>
              <a:t>80%</a:t>
            </a:r>
            <a:r>
              <a:rPr lang="zh-CN" altLang="en-US" b="1" dirty="0"/>
              <a:t>数据是非结构化</a:t>
            </a:r>
            <a:endParaRPr lang="en-US" altLang="zh-CN" b="1" dirty="0"/>
          </a:p>
          <a:p>
            <a:r>
              <a:rPr lang="zh-CN" altLang="en-US" b="1" dirty="0"/>
              <a:t>工具将取代数据科学家</a:t>
            </a:r>
            <a:endParaRPr lang="en-US" altLang="zh-CN" b="1" dirty="0"/>
          </a:p>
          <a:p>
            <a:r>
              <a:rPr lang="zh-CN" altLang="en-US" b="1" dirty="0"/>
              <a:t>海量数据解决质量问题</a:t>
            </a:r>
            <a:endParaRPr lang="en-US" altLang="zh-CN" b="1" dirty="0"/>
          </a:p>
          <a:p>
            <a:r>
              <a:rPr lang="zh-CN" altLang="en-US" b="1" dirty="0"/>
              <a:t>实时只是速度更快而已</a:t>
            </a:r>
            <a:endParaRPr lang="en-US" altLang="zh-CN" b="1" dirty="0"/>
          </a:p>
          <a:p>
            <a:r>
              <a:rPr lang="zh-CN" altLang="en-US" b="1" dirty="0"/>
              <a:t>数据量优于专业知识</a:t>
            </a:r>
            <a:endParaRPr lang="en-US" altLang="zh-CN" b="1" dirty="0"/>
          </a:p>
          <a:p>
            <a:r>
              <a:rPr lang="zh-CN" altLang="en-US" b="1" dirty="0"/>
              <a:t>数据模型没有用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72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4632" cy="417646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“</a:t>
            </a:r>
            <a:r>
              <a:rPr lang="en-US" altLang="zh-CN" sz="3600" dirty="0"/>
              <a:t>There are two kinds of scientific revolutions, those driven by new tools and those driven by new concepts…… </a:t>
            </a:r>
            <a:br>
              <a:rPr lang="en-US" altLang="zh-CN" sz="3600"/>
            </a:br>
            <a:r>
              <a:rPr lang="en-US" altLang="zh-CN" sz="3600"/>
              <a:t>  The </a:t>
            </a:r>
            <a:r>
              <a:rPr lang="en-US" altLang="zh-CN" sz="3600" dirty="0"/>
              <a:t>effect of a concept-driven revolution is to explain old things in new ways. The effect of a tool-driven revolution is to discover new things that have to be explained.</a:t>
            </a:r>
            <a:r>
              <a:rPr lang="en-US" altLang="zh-CN" dirty="0"/>
              <a:t> ”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72716" y="5733256"/>
            <a:ext cx="6400800" cy="816496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i="1" dirty="0"/>
              <a:t>Freeman Dyson, Imagined Worlds, Harvard University Press, 1997.  pp.49-50.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10638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43F92-B9EC-4B58-8D90-9A401E90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Big data is what a single computer cannot deal with: an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F560BA-1D01-46B7-9F85-3E5510A8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1TB records in 10 disks</a:t>
            </a:r>
          </a:p>
          <a:p>
            <a:r>
              <a:rPr lang="en-US" altLang="zh-CN" dirty="0"/>
              <a:t>Average on a feature of records:</a:t>
            </a:r>
          </a:p>
          <a:p>
            <a:pPr lvl="1"/>
            <a:r>
              <a:rPr lang="en-US" altLang="zh-CN" dirty="0"/>
              <a:t>Scan 1TB records in one computer:  10 days</a:t>
            </a:r>
          </a:p>
          <a:p>
            <a:pPr lvl="1"/>
            <a:r>
              <a:rPr lang="en-US" altLang="zh-CN" dirty="0"/>
              <a:t>100-computer with each scanning 10GB, 2.x hours</a:t>
            </a:r>
          </a:p>
          <a:p>
            <a:r>
              <a:rPr lang="en-US" altLang="zh-CN" dirty="0"/>
              <a:t>Variance of the above feature</a:t>
            </a:r>
          </a:p>
          <a:p>
            <a:pPr lvl="1"/>
            <a:r>
              <a:rPr lang="en-US" altLang="zh-CN" dirty="0"/>
              <a:t>Require new algorithm to scan the records in less than 2 passes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New tasks</a:t>
            </a:r>
            <a:r>
              <a:rPr lang="en-US" altLang="zh-CN" dirty="0"/>
              <a:t> for statistics and computer science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613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MapReduce: an example processing framework for big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Mapper</a:t>
            </a:r>
          </a:p>
          <a:p>
            <a:pPr lvl="1"/>
            <a:r>
              <a:rPr lang="en-US" altLang="zh-CN" dirty="0"/>
              <a:t>Working nodes for subtasks</a:t>
            </a:r>
          </a:p>
          <a:p>
            <a:r>
              <a:rPr lang="en-US" altLang="zh-CN" dirty="0"/>
              <a:t>Reducer</a:t>
            </a:r>
          </a:p>
          <a:p>
            <a:pPr lvl="1"/>
            <a:r>
              <a:rPr lang="en-US" altLang="zh-CN" dirty="0"/>
              <a:t>Collecting results of mapper to construct final result for the target task</a:t>
            </a:r>
          </a:p>
        </p:txBody>
      </p:sp>
    </p:spTree>
    <p:extLst>
      <p:ext uri="{BB962C8B-B14F-4D97-AF65-F5344CB8AC3E}">
        <p14:creationId xmlns:p14="http://schemas.microsoft.com/office/powerpoint/2010/main" val="1109645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43F92-B9EC-4B58-8D90-9A401E90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MapReduce solution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F560BA-1D01-46B7-9F85-3E5510A8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1TB records in 10 disks</a:t>
            </a:r>
          </a:p>
          <a:p>
            <a:r>
              <a:rPr lang="en-US" altLang="zh-CN" dirty="0"/>
              <a:t>Average on a feature of records:</a:t>
            </a:r>
          </a:p>
          <a:p>
            <a:pPr lvl="1"/>
            <a:r>
              <a:rPr lang="en-US" altLang="zh-CN" dirty="0"/>
              <a:t>Scan 1TB records in one computer:  10 days</a:t>
            </a:r>
          </a:p>
          <a:p>
            <a:pPr lvl="1"/>
            <a:r>
              <a:rPr lang="en-US" altLang="zh-CN" dirty="0"/>
              <a:t>100-computer with each scanning 10GB, 2.x hours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100 Mappers, 1 Reducer</a:t>
            </a:r>
          </a:p>
          <a:p>
            <a:r>
              <a:rPr lang="en-US" altLang="zh-CN" dirty="0"/>
              <a:t>Variance of the above feature</a:t>
            </a:r>
          </a:p>
          <a:p>
            <a:pPr lvl="1"/>
            <a:r>
              <a:rPr lang="en-US" altLang="zh-CN" dirty="0"/>
              <a:t>Var(x) = E(x^2) – E(x)^2</a:t>
            </a:r>
          </a:p>
          <a:p>
            <a:pPr lvl="1"/>
            <a:r>
              <a:rPr lang="en-US" altLang="zh-CN" dirty="0"/>
              <a:t>100 Mappers: do 2 subtasks</a:t>
            </a:r>
          </a:p>
        </p:txBody>
      </p:sp>
    </p:spTree>
    <p:extLst>
      <p:ext uri="{BB962C8B-B14F-4D97-AF65-F5344CB8AC3E}">
        <p14:creationId xmlns:p14="http://schemas.microsoft.com/office/powerpoint/2010/main" val="823874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Networked computers: </a:t>
            </a:r>
            <a:br>
              <a:rPr lang="en-US" altLang="zh-CN" dirty="0"/>
            </a:br>
            <a:r>
              <a:rPr lang="en-US" altLang="zh-CN" dirty="0"/>
              <a:t>a </a:t>
            </a:r>
            <a:r>
              <a:rPr lang="en-US" altLang="zh-CN" sz="6000" dirty="0">
                <a:solidFill>
                  <a:srgbClr val="FF0000"/>
                </a:solidFill>
              </a:rPr>
              <a:t>huge</a:t>
            </a:r>
            <a:r>
              <a:rPr lang="en-US" altLang="zh-CN" dirty="0"/>
              <a:t> virtual “computer”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229644"/>
            <a:ext cx="4286250" cy="3267075"/>
          </a:xfrm>
        </p:spPr>
      </p:pic>
    </p:spTree>
    <p:extLst>
      <p:ext uri="{BB962C8B-B14F-4D97-AF65-F5344CB8AC3E}">
        <p14:creationId xmlns:p14="http://schemas.microsoft.com/office/powerpoint/2010/main" val="187950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for big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Volume -&gt; distributed storage/CPU</a:t>
            </a:r>
          </a:p>
          <a:p>
            <a:r>
              <a:rPr lang="en-US" altLang="zh-CN" dirty="0"/>
              <a:t>Variety -&gt; new data modeling techs</a:t>
            </a:r>
          </a:p>
          <a:p>
            <a:r>
              <a:rPr lang="en-US" altLang="zh-CN" dirty="0"/>
              <a:t>Velocity -&gt; new algorithms</a:t>
            </a:r>
          </a:p>
          <a:p>
            <a:r>
              <a:rPr lang="en-US" altLang="zh-CN" dirty="0"/>
              <a:t>Veracity -&gt; new modeling techs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227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Chances for big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Any words will not be too bigger for describing the chances.</a:t>
            </a:r>
          </a:p>
          <a:p>
            <a:r>
              <a:rPr lang="en-US" altLang="zh-CN" dirty="0"/>
              <a:t>Basically it is tool-driven revolution. However,</a:t>
            </a:r>
          </a:p>
          <a:p>
            <a:r>
              <a:rPr lang="en-US" altLang="zh-CN" dirty="0"/>
              <a:t>Application-oriented! Instead of processing-oriented.</a:t>
            </a:r>
          </a:p>
          <a:p>
            <a:r>
              <a:rPr lang="en-US" altLang="zh-CN" dirty="0"/>
              <a:t>Just imagine!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140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data is an emerging 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way to do</a:t>
            </a:r>
          </a:p>
          <a:p>
            <a:pPr lvl="1"/>
            <a:r>
              <a:rPr lang="en-US" altLang="zh-CN" dirty="0"/>
              <a:t>Computing based</a:t>
            </a:r>
          </a:p>
          <a:p>
            <a:r>
              <a:rPr lang="en-US" altLang="zh-CN" dirty="0"/>
              <a:t>The target to deal with</a:t>
            </a:r>
          </a:p>
          <a:p>
            <a:pPr lvl="1"/>
            <a:r>
              <a:rPr lang="en-US" altLang="zh-CN" dirty="0"/>
              <a:t>Data-&gt;big data</a:t>
            </a:r>
          </a:p>
          <a:p>
            <a:pPr lvl="1"/>
            <a:r>
              <a:rPr lang="en-US" altLang="zh-CN" dirty="0"/>
              <a:t>“White horse is not horse”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Vivid examples of Big data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891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1694557"/>
            <a:ext cx="3063248" cy="4686771"/>
          </a:xfr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8100" y="373306"/>
            <a:ext cx="8702697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 sz="2400" dirty="0"/>
              <a:t>Declan Butler, When Google got flu wrong</a:t>
            </a:r>
            <a:br>
              <a:rPr lang="en-US" altLang="zh-CN" sz="2400" dirty="0"/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Nature</a:t>
            </a:r>
            <a:r>
              <a:rPr kumimoji="0" lang="en-US" altLang="zh-CN" sz="2400" b="0" i="1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494,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155–156 (14 February 2013)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doi:10.1038/494155a</a:t>
            </a:r>
          </a:p>
        </p:txBody>
      </p:sp>
    </p:spTree>
    <p:extLst>
      <p:ext uri="{BB962C8B-B14F-4D97-AF65-F5344CB8AC3E}">
        <p14:creationId xmlns:p14="http://schemas.microsoft.com/office/powerpoint/2010/main" val="2945393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08" y="34572"/>
            <a:ext cx="6104544" cy="5842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067382"/>
            <a:ext cx="4072249" cy="74599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19188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Reasons why GFT fails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Big data hubris</a:t>
            </a:r>
          </a:p>
          <a:p>
            <a:r>
              <a:rPr lang="en-US" altLang="zh-CN" dirty="0"/>
              <a:t>Algorithm dynamics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84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data is an emerging 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 way to do</a:t>
            </a:r>
          </a:p>
          <a:p>
            <a:pPr lvl="1"/>
            <a:r>
              <a:rPr lang="en-US" altLang="zh-CN" dirty="0"/>
              <a:t>Computing based</a:t>
            </a:r>
          </a:p>
          <a:p>
            <a:r>
              <a:rPr lang="en-US" altLang="zh-CN" dirty="0"/>
              <a:t>the target to deal with</a:t>
            </a:r>
          </a:p>
          <a:p>
            <a:pPr lvl="1"/>
            <a:r>
              <a:rPr lang="en-US" altLang="zh-CN" dirty="0"/>
              <a:t>Data-&gt;big data</a:t>
            </a:r>
          </a:p>
          <a:p>
            <a:pPr lvl="1"/>
            <a:r>
              <a:rPr lang="en-US" altLang="zh-CN" dirty="0"/>
              <a:t>“White horse is not horse”</a:t>
            </a:r>
          </a:p>
          <a:p>
            <a:r>
              <a:rPr lang="en-US" altLang="zh-CN" dirty="0"/>
              <a:t>Vivid examples of Big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272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Lessons learned from GFT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Transparency and replicability</a:t>
            </a:r>
          </a:p>
          <a:p>
            <a:r>
              <a:rPr lang="en-US" altLang="zh-CN" dirty="0"/>
              <a:t>Understand the unknown</a:t>
            </a:r>
          </a:p>
          <a:p>
            <a:r>
              <a:rPr lang="en-US" altLang="zh-CN" dirty="0"/>
              <a:t>Study the algorithm</a:t>
            </a:r>
          </a:p>
          <a:p>
            <a:r>
              <a:rPr lang="en-US" altLang="zh-CN" dirty="0"/>
              <a:t>Not just about the size of the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47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Big data of proteins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7638"/>
            <a:ext cx="3454587" cy="476073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84784"/>
            <a:ext cx="3848433" cy="1044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35" y="3568028"/>
            <a:ext cx="4424845" cy="21652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2080" y="5733256"/>
            <a:ext cx="313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structure of H7N9 proteins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34122" y="2874677"/>
            <a:ext cx="23855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ln/>
                <a:solidFill>
                  <a:srgbClr val="FF0000"/>
                </a:solidFill>
                <a:effectLst/>
              </a:rPr>
              <a:t>Volume</a:t>
            </a:r>
            <a:endParaRPr lang="zh-CN" alt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6633" y="3027077"/>
            <a:ext cx="22256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ln/>
                <a:solidFill>
                  <a:srgbClr val="FF0000"/>
                </a:solidFill>
                <a:effectLst/>
              </a:rPr>
              <a:t>Variety</a:t>
            </a:r>
            <a:endParaRPr lang="zh-CN" alt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0067" y="4293096"/>
            <a:ext cx="24767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ln/>
                <a:solidFill>
                  <a:srgbClr val="FF0000"/>
                </a:solidFill>
                <a:effectLst/>
              </a:rPr>
              <a:t>Velocity</a:t>
            </a:r>
            <a:endParaRPr lang="zh-CN" alt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 rot="2097420">
            <a:off x="3537901" y="4102718"/>
            <a:ext cx="2507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ln/>
                <a:solidFill>
                  <a:srgbClr val="FF0000"/>
                </a:solidFill>
                <a:effectLst/>
              </a:rPr>
              <a:t>Veracity</a:t>
            </a:r>
            <a:endParaRPr lang="zh-CN" alt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402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How residue chain folds into 3D structure</a:t>
            </a:r>
            <a:endParaRPr lang="zh-CN" altLang="en-US" dirty="0"/>
          </a:p>
        </p:txBody>
      </p:sp>
      <p:pic>
        <p:nvPicPr>
          <p:cNvPr id="5" name="ww-al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9825" y="1600200"/>
            <a:ext cx="4324350" cy="4525963"/>
          </a:xfrm>
        </p:spPr>
      </p:pic>
    </p:spTree>
    <p:extLst>
      <p:ext uri="{BB962C8B-B14F-4D97-AF65-F5344CB8AC3E}">
        <p14:creationId xmlns:p14="http://schemas.microsoft.com/office/powerpoint/2010/main" val="37465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Exploring why Opioid works</a:t>
            </a:r>
            <a:endParaRPr lang="zh-CN" altLang="en-US" dirty="0"/>
          </a:p>
        </p:txBody>
      </p:sp>
      <p:pic>
        <p:nvPicPr>
          <p:cNvPr id="5" name="894_2010_678_MOESM2_E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6016" y="2376323"/>
            <a:ext cx="3595464" cy="3234981"/>
          </a:xfrm>
          <a:prstGeom prst="rect">
            <a:avLst/>
          </a:prstGeom>
        </p:spPr>
      </p:pic>
      <p:pic>
        <p:nvPicPr>
          <p:cNvPr id="7" name="894_2010_678_MOESM3_ESM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7584" y="2371731"/>
            <a:ext cx="3456384" cy="3283622"/>
          </a:xfrm>
        </p:spPr>
      </p:pic>
    </p:spTree>
    <p:extLst>
      <p:ext uri="{BB962C8B-B14F-4D97-AF65-F5344CB8AC3E}">
        <p14:creationId xmlns:p14="http://schemas.microsoft.com/office/powerpoint/2010/main" val="301231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deal with veracity?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Probability</a:t>
            </a:r>
          </a:p>
          <a:p>
            <a:r>
              <a:rPr lang="en-US" altLang="zh-CN" dirty="0"/>
              <a:t>Random process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Computational way: interactive parallel threads?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9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framework to </a:t>
            </a:r>
            <a:r>
              <a:rPr lang="en-US" altLang="zh-CN"/>
              <a:t>deal with PSP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7" y="1628800"/>
            <a:ext cx="8312191" cy="4752528"/>
          </a:xfrm>
        </p:spPr>
      </p:pic>
    </p:spTree>
    <p:extLst>
      <p:ext uri="{BB962C8B-B14F-4D97-AF65-F5344CB8AC3E}">
        <p14:creationId xmlns:p14="http://schemas.microsoft.com/office/powerpoint/2010/main" val="459555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data: too big to fail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 depends how you interpret and manipulate</a:t>
            </a:r>
          </a:p>
          <a:p>
            <a:r>
              <a:rPr lang="en-US" altLang="zh-CN" dirty="0"/>
              <a:t>“…</a:t>
            </a:r>
            <a:r>
              <a:rPr lang="en-US" altLang="zh-CN" dirty="0">
                <a:solidFill>
                  <a:srgbClr val="FF0000"/>
                </a:solidFill>
              </a:rPr>
              <a:t>So it’s like having billions of monkeys typing. One of them will write Shakespeare</a:t>
            </a:r>
            <a:r>
              <a:rPr lang="en-US" altLang="zh-CN" dirty="0"/>
              <a:t>.”</a:t>
            </a:r>
          </a:p>
          <a:p>
            <a:r>
              <a:rPr lang="en-US" altLang="zh-CN" dirty="0"/>
              <a:t>That’s why data science is needed: to find that </a:t>
            </a:r>
            <a:r>
              <a:rPr lang="en-US" altLang="zh-CN"/>
              <a:t>lucky monkey.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928625"/>
            <a:ext cx="4331592" cy="28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89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Homework 7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提出一个改进星座系统的问题和解决方案：</a:t>
            </a:r>
            <a:endParaRPr lang="en-US" altLang="zh-CN" dirty="0"/>
          </a:p>
          <a:p>
            <a:pPr lvl="1"/>
            <a:r>
              <a:rPr lang="zh-CN" altLang="en-US" dirty="0"/>
              <a:t>假定对于全球</a:t>
            </a:r>
            <a:r>
              <a:rPr lang="en-US" altLang="zh-CN" dirty="0"/>
              <a:t>40+</a:t>
            </a:r>
            <a:r>
              <a:rPr lang="zh-CN" altLang="en-US" dirty="0"/>
              <a:t>亿按生日排序的用户，收集到对应的</a:t>
            </a:r>
            <a:r>
              <a:rPr lang="en-US" altLang="zh-CN" dirty="0"/>
              <a:t>1000+</a:t>
            </a:r>
            <a:r>
              <a:rPr lang="zh-CN" altLang="en-US" dirty="0"/>
              <a:t>个生物、心理、性格等特征</a:t>
            </a:r>
            <a:endParaRPr lang="en-US" altLang="zh-CN" dirty="0"/>
          </a:p>
          <a:p>
            <a:pPr lvl="1"/>
            <a:r>
              <a:rPr lang="zh-CN" altLang="en-US" dirty="0"/>
              <a:t>定义问题：为每个星座划分起止日期；满足最佳划分准则（比如：</a:t>
            </a:r>
            <a:endParaRPr lang="en-US" altLang="zh-CN" dirty="0"/>
          </a:p>
          <a:p>
            <a:pPr lvl="2"/>
            <a:r>
              <a:rPr lang="zh-CN" altLang="en-US" dirty="0"/>
              <a:t>每个星座内的人的特征尽量相似，且不同星座内的人尽量不相似。</a:t>
            </a:r>
            <a:endParaRPr lang="en-US" altLang="zh-CN" dirty="0"/>
          </a:p>
          <a:p>
            <a:pPr lvl="2"/>
            <a:r>
              <a:rPr lang="en-US" altLang="zh-CN" dirty="0"/>
              <a:t>Or</a:t>
            </a:r>
            <a:r>
              <a:rPr lang="zh-CN" altLang="en-US" dirty="0"/>
              <a:t> 定义你自己的最佳划分准则）</a:t>
            </a:r>
            <a:endParaRPr lang="en-US" altLang="zh-CN" dirty="0"/>
          </a:p>
          <a:p>
            <a:pPr lvl="1"/>
            <a:r>
              <a:rPr lang="zh-CN" altLang="en-US" dirty="0"/>
              <a:t>解决方案：基于上述数据集，如何求出你这个星座系统的时间划分。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51E916-A62E-ED4B-AE6A-3A714CC4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16632"/>
            <a:ext cx="2740762" cy="18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9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Let’s begin with a game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2095500" cy="2095500"/>
          </a:xfrm>
        </p:spPr>
      </p:pic>
      <p:pic>
        <p:nvPicPr>
          <p:cNvPr id="7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3356992"/>
            <a:ext cx="2095500" cy="2095500"/>
          </a:xfrm>
          <a:prstGeom prst="rect">
            <a:avLst/>
          </a:prstGeo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0" y="3429000"/>
            <a:ext cx="2095500" cy="2095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19" y="3501008"/>
            <a:ext cx="2571750" cy="2095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23116" y="1545866"/>
            <a:ext cx="729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Only one box contains treasure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9645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Make a bet by you: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2095500" cy="2095500"/>
          </a:xfrm>
        </p:spPr>
      </p:pic>
      <p:pic>
        <p:nvPicPr>
          <p:cNvPr id="7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3356992"/>
            <a:ext cx="2095500" cy="2095500"/>
          </a:xfrm>
          <a:prstGeom prst="rect">
            <a:avLst/>
          </a:prstGeo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0" y="3429000"/>
            <a:ext cx="2095500" cy="2095500"/>
          </a:xfrm>
          <a:prstGeom prst="rect">
            <a:avLst/>
          </a:prstGeom>
        </p:spPr>
      </p:pic>
      <p:pic>
        <p:nvPicPr>
          <p:cNvPr id="1030" name="Picture 6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57" y="129620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下箭头 1"/>
          <p:cNvSpPr/>
          <p:nvPr/>
        </p:nvSpPr>
        <p:spPr>
          <a:xfrm>
            <a:off x="1684518" y="3176972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2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God eliminates one empty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2095500" cy="2095500"/>
          </a:xfrm>
        </p:spPr>
      </p:pic>
      <p:pic>
        <p:nvPicPr>
          <p:cNvPr id="7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3356992"/>
            <a:ext cx="2095500" cy="2095500"/>
          </a:xfrm>
          <a:prstGeom prst="rect">
            <a:avLst/>
          </a:prstGeo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0" y="3429000"/>
            <a:ext cx="2095500" cy="2095500"/>
          </a:xfrm>
          <a:prstGeom prst="rect">
            <a:avLst/>
          </a:prstGeom>
        </p:spPr>
      </p:pic>
      <p:pic>
        <p:nvPicPr>
          <p:cNvPr id="1030" name="Picture 6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57" y="129620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下箭头 1"/>
          <p:cNvSpPr/>
          <p:nvPr/>
        </p:nvSpPr>
        <p:spPr>
          <a:xfrm>
            <a:off x="1684518" y="3176972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81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Change your selection if allowed?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2095500" cy="2095500"/>
          </a:xfr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0" y="3429000"/>
            <a:ext cx="2095500" cy="2095500"/>
          </a:xfrm>
          <a:prstGeom prst="rect">
            <a:avLst/>
          </a:prstGeom>
        </p:spPr>
      </p:pic>
      <p:pic>
        <p:nvPicPr>
          <p:cNvPr id="1030" name="Picture 6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57" y="129620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下箭头 2"/>
          <p:cNvSpPr/>
          <p:nvPr/>
        </p:nvSpPr>
        <p:spPr>
          <a:xfrm rot="17780894">
            <a:off x="4064334" y="2056786"/>
            <a:ext cx="648072" cy="3648191"/>
          </a:xfrm>
          <a:prstGeom prst="downArrow">
            <a:avLst>
              <a:gd name="adj1" fmla="val 50000"/>
              <a:gd name="adj2" fmla="val 58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44979" y="3356992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0581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Mathematical analysis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2095500" cy="2095500"/>
          </a:xfrm>
        </p:spPr>
      </p:pic>
      <p:pic>
        <p:nvPicPr>
          <p:cNvPr id="7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3356992"/>
            <a:ext cx="2095500" cy="2095500"/>
          </a:xfrm>
          <a:prstGeom prst="rect">
            <a:avLst/>
          </a:prstGeo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0" y="3429000"/>
            <a:ext cx="2095500" cy="2095500"/>
          </a:xfrm>
          <a:prstGeom prst="rect">
            <a:avLst/>
          </a:prstGeom>
        </p:spPr>
      </p:pic>
      <p:pic>
        <p:nvPicPr>
          <p:cNvPr id="1030" name="Picture 6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57" y="129620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下箭头 1"/>
          <p:cNvSpPr/>
          <p:nvPr/>
        </p:nvSpPr>
        <p:spPr>
          <a:xfrm>
            <a:off x="1684518" y="3176972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60657" y="1427981"/>
            <a:ext cx="751987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first bet chance</a:t>
            </a:r>
            <a:r>
              <a:rPr lang="zh-CN" alt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：</a:t>
            </a:r>
            <a:r>
              <a:rPr lang="en-US" altLang="zh-CN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1/3</a:t>
            </a:r>
            <a:endParaRPr lang="zh-CN" alt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619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1544</Words>
  <Application>Microsoft Macintosh PowerPoint</Application>
  <PresentationFormat>全屏显示(4:3)</PresentationFormat>
  <Paragraphs>219</Paragraphs>
  <Slides>47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主题</vt:lpstr>
      <vt:lpstr>Topics of this course</vt:lpstr>
      <vt:lpstr>Introduction to big data</vt:lpstr>
      <vt:lpstr>“There are two kinds of scientific revolutions, those driven by new tools and those driven by new concepts……    The effect of a concept-driven revolution is to explain old things in new ways. The effect of a tool-driven revolution is to discover new things that have to be explained. ”</vt:lpstr>
      <vt:lpstr>Big data is an emerging era</vt:lpstr>
      <vt:lpstr>Let’s begin with a game</vt:lpstr>
      <vt:lpstr>Make a bet by you:</vt:lpstr>
      <vt:lpstr>God eliminates one empty</vt:lpstr>
      <vt:lpstr>Change your selection if allowed?</vt:lpstr>
      <vt:lpstr>Mathematical analysis</vt:lpstr>
      <vt:lpstr>Change the bet:</vt:lpstr>
      <vt:lpstr>Argue: why not ½？</vt:lpstr>
      <vt:lpstr>Another totally different solution：computational approach</vt:lpstr>
      <vt:lpstr>An intuitive computational solution</vt:lpstr>
      <vt:lpstr>Why the solution is correct?</vt:lpstr>
      <vt:lpstr>How we solve real world problems</vt:lpstr>
      <vt:lpstr>We usually lost infor when modeling</vt:lpstr>
      <vt:lpstr>Revise that computational solution</vt:lpstr>
      <vt:lpstr>2 major paradigms to do science</vt:lpstr>
      <vt:lpstr>Big data is an emerging era</vt:lpstr>
      <vt:lpstr>What is data?</vt:lpstr>
      <vt:lpstr>Data for computational way</vt:lpstr>
      <vt:lpstr>Remember that s24 game?</vt:lpstr>
      <vt:lpstr>What is big data: 4v model</vt:lpstr>
      <vt:lpstr>Let’s see a real world:</vt:lpstr>
      <vt:lpstr>Big data: big for what?</vt:lpstr>
      <vt:lpstr>Big data, a misused hot word</vt:lpstr>
      <vt:lpstr>Big data, a misused hot word(1)</vt:lpstr>
      <vt:lpstr>Big data: a misused hot word(2)</vt:lpstr>
      <vt:lpstr>Misunderstandings about big data</vt:lpstr>
      <vt:lpstr>Big data is what a single computer cannot deal with: an example</vt:lpstr>
      <vt:lpstr>MapReduce: an example processing framework for big data</vt:lpstr>
      <vt:lpstr>MapReduce solution example</vt:lpstr>
      <vt:lpstr>Networked computers:  a huge virtual “computer”</vt:lpstr>
      <vt:lpstr>Challenges for big data</vt:lpstr>
      <vt:lpstr>Chances for big data</vt:lpstr>
      <vt:lpstr>Big data is an emerging era</vt:lpstr>
      <vt:lpstr>Declan Butler, When Google got flu wrong Nature 494, 155–156 (14 February 2013)  doi:10.1038/494155a</vt:lpstr>
      <vt:lpstr>PowerPoint 演示文稿</vt:lpstr>
      <vt:lpstr>Reasons why GFT fails</vt:lpstr>
      <vt:lpstr>Lessons learned from GFT</vt:lpstr>
      <vt:lpstr>Big data of proteins</vt:lpstr>
      <vt:lpstr>How residue chain folds into 3D structure</vt:lpstr>
      <vt:lpstr>Exploring why Opioid works</vt:lpstr>
      <vt:lpstr>How to deal with veracity?</vt:lpstr>
      <vt:lpstr>A framework to deal with PSP</vt:lpstr>
      <vt:lpstr>Big data: too big to fail</vt:lpstr>
      <vt:lpstr>Homework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一个选择游戏</dc:title>
  <dc:creator>lenny</dc:creator>
  <cp:lastModifiedBy>lenny lv</cp:lastModifiedBy>
  <cp:revision>81</cp:revision>
  <dcterms:created xsi:type="dcterms:W3CDTF">2015-04-11T02:41:01Z</dcterms:created>
  <dcterms:modified xsi:type="dcterms:W3CDTF">2021-12-03T01:31:30Z</dcterms:modified>
</cp:coreProperties>
</file>